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2" Type="http://schemas.openxmlformats.org/officeDocument/2006/relationships/viewProps" Target="viewProps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3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customXml" Target="../customXml/item2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niveau 1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Auteur et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la présentation</a:t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re de l’ordre du jour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l’ordre du jour</a:t>
            </a:r>
          </a:p>
        </p:txBody>
      </p:sp>
      <p:sp>
        <p:nvSpPr>
          <p:cNvPr id="98" name="Texte niveau 1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Sous-titre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Texte niveau 1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Rubriques de l’ordre du jour</a:t>
            </a:r>
          </a:p>
        </p:txBody>
      </p:sp>
      <p:sp>
        <p:nvSpPr>
          <p:cNvPr id="10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niveau 1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e niveau 1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5" name="Texte niveau 1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« Citation notable »</a:t>
            </a:r>
          </a:p>
        </p:txBody>
      </p:sp>
      <p:sp>
        <p:nvSpPr>
          <p:cNvPr id="12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Bol de salade avec du riz frit, des œufs durs et des baguette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4" name="Bol avec des beignets de saumon, de la salade et du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Bol de pâtes pappardelle avec du beurre maître d’hôtel, des noisettes grillées et des lamelles de parmesan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ol de salade avec du riz frit, des œufs durs et des baguette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ol avec des beignets de saumon, de la salade et du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23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32" name="Texte niveau 1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Texte niveau 1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/>
            <a:r>
              <a:t>Texte de puce de diapositive</a:t>
            </a:r>
          </a:p>
        </p:txBody>
      </p:sp>
      <p:sp>
        <p:nvSpPr>
          <p:cNvPr id="3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e niveau 1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0" name="Texte niveau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Texte de puce de diapositive</a:t>
            </a:r>
          </a:p>
        </p:txBody>
      </p:sp>
      <p:sp>
        <p:nvSpPr>
          <p:cNvPr id="51" name="Bol de pâtes pappardelle avec du beurre maître d’hôtel, des noisettes grillées et des lamelles de parmesan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52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niveau 1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Texte niveau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Texte de puce de diapositive</a:t>
            </a:r>
          </a:p>
        </p:txBody>
      </p:sp>
      <p:sp>
        <p:nvSpPr>
          <p:cNvPr id="62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e niveau 1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1" name="Texte niveau 1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Texte de puce de diapositive</a:t>
            </a:r>
          </a:p>
        </p:txBody>
      </p:sp>
      <p:sp>
        <p:nvSpPr>
          <p:cNvPr id="72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7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81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9" name="Texte niveau 1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ZoneTexte 1"/>
          <p:cNvSpPr txBox="1"/>
          <p:nvPr/>
        </p:nvSpPr>
        <p:spPr>
          <a:xfrm>
            <a:off x="6569243" y="5845800"/>
            <a:ext cx="12633158" cy="1403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800"/>
            </a:lvl1pPr>
          </a:lstStyle>
          <a:p>
            <a:pPr/>
            <a:r>
              <a:t>PODIUMS’ TEMPLATES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21182" y="-5681723"/>
            <a:ext cx="30516603" cy="2160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ZoneTexte 1"/>
          <p:cNvSpPr txBox="1"/>
          <p:nvPr/>
        </p:nvSpPr>
        <p:spPr>
          <a:xfrm>
            <a:off x="12585031" y="4274337"/>
            <a:ext cx="10972801" cy="2528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b="1" sz="7200">
                <a:solidFill>
                  <a:srgbClr val="0070C0"/>
                </a:solidFill>
              </a:defRPr>
            </a:lvl1pPr>
          </a:lstStyle>
          <a:p>
            <a:pPr/>
            <a:r>
              <a:t>TITLE OF THE PRESENTATION</a:t>
            </a:r>
          </a:p>
        </p:txBody>
      </p:sp>
      <p:sp>
        <p:nvSpPr>
          <p:cNvPr id="164" name="ZoneTexte 2"/>
          <p:cNvSpPr txBox="1"/>
          <p:nvPr/>
        </p:nvSpPr>
        <p:spPr>
          <a:xfrm>
            <a:off x="20357647" y="951729"/>
            <a:ext cx="3416753" cy="715516"/>
          </a:xfrm>
          <a:prstGeom prst="rect">
            <a:avLst/>
          </a:prstGeom>
          <a:ln w="6350">
            <a:solidFill>
              <a:srgbClr val="000000"/>
            </a:solidFill>
            <a:prstDash val="dash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b="1" sz="4000"/>
            </a:lvl1pPr>
          </a:lstStyle>
          <a:p>
            <a:pPr/>
            <a:r>
              <a:t>ID/NUMBER</a:t>
            </a:r>
          </a:p>
        </p:txBody>
      </p:sp>
      <p:sp>
        <p:nvSpPr>
          <p:cNvPr id="165" name="ZoneTexte 3"/>
          <p:cNvSpPr txBox="1"/>
          <p:nvPr/>
        </p:nvSpPr>
        <p:spPr>
          <a:xfrm>
            <a:off x="12585031" y="8377836"/>
            <a:ext cx="11189369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b="1" sz="4400"/>
            </a:lvl1pPr>
          </a:lstStyle>
          <a:p>
            <a:pPr/>
            <a:r>
              <a:t>Author First name NAME</a:t>
            </a:r>
          </a:p>
        </p:txBody>
      </p:sp>
      <p:sp>
        <p:nvSpPr>
          <p:cNvPr id="166" name="ZoneTexte 4"/>
          <p:cNvSpPr txBox="1"/>
          <p:nvPr/>
        </p:nvSpPr>
        <p:spPr>
          <a:xfrm>
            <a:off x="12585031" y="9472985"/>
            <a:ext cx="10972801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3200"/>
            </a:lvl1pPr>
          </a:lstStyle>
          <a:p>
            <a:pPr/>
            <a:r>
              <a:t>AUTHOR AFFILIATION (University, Company, …)</a:t>
            </a:r>
          </a:p>
        </p:txBody>
      </p:sp>
      <p:sp>
        <p:nvSpPr>
          <p:cNvPr id="167" name="ZoneTexte 5"/>
          <p:cNvSpPr txBox="1"/>
          <p:nvPr/>
        </p:nvSpPr>
        <p:spPr>
          <a:xfrm>
            <a:off x="12585031" y="10324929"/>
            <a:ext cx="10972801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3200"/>
            </a:lvl1pPr>
          </a:lstStyle>
          <a:p>
            <a:pPr/>
            <a:r>
              <a:t>CO-AUTHORS</a:t>
            </a:r>
          </a:p>
        </p:txBody>
      </p:sp>
      <p:sp>
        <p:nvSpPr>
          <p:cNvPr id="168" name="ZoneTexte 7"/>
          <p:cNvSpPr txBox="1"/>
          <p:nvPr/>
        </p:nvSpPr>
        <p:spPr>
          <a:xfrm>
            <a:off x="21972547" y="12328100"/>
            <a:ext cx="18542549" cy="575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i="1" sz="3200"/>
            </a:lvl1pPr>
          </a:lstStyle>
          <a:p>
            <a:pPr/>
            <a:r>
              <a:t>DATE</a:t>
            </a:r>
          </a:p>
        </p:txBody>
      </p:sp>
      <p:sp>
        <p:nvSpPr>
          <p:cNvPr id="169" name="Rectangle 8"/>
          <p:cNvSpPr/>
          <p:nvPr/>
        </p:nvSpPr>
        <p:spPr>
          <a:xfrm>
            <a:off x="12192000" y="3361037"/>
            <a:ext cx="11582400" cy="4399007"/>
          </a:xfrm>
          <a:prstGeom prst="rect">
            <a:avLst/>
          </a:prstGeom>
          <a:ln w="12700">
            <a:solidFill>
              <a:srgbClr val="0070C0"/>
            </a:solidFill>
            <a:prstDash val="lgDashDot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0" name="Rectangle 9"/>
          <p:cNvSpPr/>
          <p:nvPr/>
        </p:nvSpPr>
        <p:spPr>
          <a:xfrm>
            <a:off x="12192000" y="8204772"/>
            <a:ext cx="11582400" cy="1016221"/>
          </a:xfrm>
          <a:prstGeom prst="rect">
            <a:avLst/>
          </a:prstGeom>
          <a:ln w="12700">
            <a:solidFill>
              <a:srgbClr val="000000"/>
            </a:solidFill>
            <a:prstDash val="lgDashDot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1" name="Rectangle 10"/>
          <p:cNvSpPr/>
          <p:nvPr/>
        </p:nvSpPr>
        <p:spPr>
          <a:xfrm>
            <a:off x="12191999" y="9412884"/>
            <a:ext cx="11582400" cy="693524"/>
          </a:xfrm>
          <a:prstGeom prst="rect">
            <a:avLst/>
          </a:prstGeom>
          <a:ln w="12700">
            <a:solidFill>
              <a:srgbClr val="000000"/>
            </a:solidFill>
            <a:prstDash val="lgDashDot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Rectangle 11"/>
          <p:cNvSpPr/>
          <p:nvPr/>
        </p:nvSpPr>
        <p:spPr>
          <a:xfrm>
            <a:off x="12192000" y="10274465"/>
            <a:ext cx="11582397" cy="1484534"/>
          </a:xfrm>
          <a:prstGeom prst="rect">
            <a:avLst/>
          </a:prstGeom>
          <a:ln w="12700">
            <a:solidFill>
              <a:srgbClr val="000000"/>
            </a:solidFill>
            <a:prstDash val="lgDashDot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3" name="Rectangle 12"/>
          <p:cNvSpPr/>
          <p:nvPr/>
        </p:nvSpPr>
        <p:spPr>
          <a:xfrm>
            <a:off x="20858204" y="12310280"/>
            <a:ext cx="2916195" cy="664595"/>
          </a:xfrm>
          <a:prstGeom prst="rect">
            <a:avLst/>
          </a:prstGeom>
          <a:ln w="12700">
            <a:solidFill>
              <a:srgbClr val="000000"/>
            </a:solidFill>
            <a:prstDash val="lgDashDot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 3" descr="Image 3"/>
          <p:cNvPicPr>
            <a:picLocks noChangeAspect="1"/>
          </p:cNvPicPr>
          <p:nvPr/>
        </p:nvPicPr>
        <p:blipFill>
          <a:blip r:embed="rId2">
            <a:alphaModFix amt="20000"/>
            <a:extLst/>
          </a:blip>
          <a:srcRect l="0" t="94" r="0" b="94"/>
          <a:stretch>
            <a:fillRect/>
          </a:stretch>
        </p:blipFill>
        <p:spPr>
          <a:xfrm rot="449156">
            <a:off x="117201" y="-913931"/>
            <a:ext cx="24545010" cy="1632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ZoneTexte 1"/>
          <p:cNvSpPr txBox="1"/>
          <p:nvPr/>
        </p:nvSpPr>
        <p:spPr>
          <a:xfrm>
            <a:off x="1889202" y="711735"/>
            <a:ext cx="22837700" cy="11130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 b="1" sz="2000"/>
            </a:pPr>
            <a:r>
              <a:t>CONGRESS GUIDELINES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 b="1" sz="2000">
                <a:solidFill>
                  <a:srgbClr val="FF0000"/>
                </a:solidFill>
              </a:defRPr>
            </a:pPr>
            <a:r>
              <a:t>WARNING: Please, be aware that the chair has been asked to immediately stop the presentation if the following congress guidelines are not respected.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b="1" sz="2000"/>
            </a:pPr>
            <a:r>
              <a:t>Novelty: </a:t>
            </a:r>
            <a:r>
              <a:rPr b="0"/>
              <a:t>Please ensure that your work has be unpublished prior to </a:t>
            </a:r>
            <a:r>
              <a:rPr b="0" u="sng"/>
              <a:t>September 18th, 2025</a:t>
            </a:r>
            <a:r>
              <a:rPr b="0"/>
              <a:t>, and the author must declare the study's novelty.</a:t>
            </a:r>
            <a:endParaRPr b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b="1" sz="2000"/>
            </a:pPr>
            <a:r>
              <a:t>Animal testing prohibition: </a:t>
            </a:r>
            <a:r>
              <a:rPr b="0"/>
              <a:t>Studies involving animal testing will be disqualified.</a:t>
            </a:r>
            <a:endParaRPr b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b="1" sz="2000"/>
            </a:pPr>
            <a:r>
              <a:t>Commercial name prohibition: </a:t>
            </a:r>
            <a:r>
              <a:rPr b="0"/>
              <a:t>Mentioning commercial names is prohibited.</a:t>
            </a:r>
            <a:endParaRPr b="0"/>
          </a:p>
          <a:p>
            <a:pPr>
              <a:lnSpc>
                <a:spcPct val="100000"/>
              </a:lnSpc>
              <a:spcBef>
                <a:spcPts val="1200"/>
              </a:spcBef>
              <a:defRPr b="1" sz="2000"/>
            </a:pPr>
          </a:p>
          <a:p>
            <a:pPr>
              <a:lnSpc>
                <a:spcPct val="100000"/>
              </a:lnSpc>
              <a:spcBef>
                <a:spcPts val="1200"/>
              </a:spcBef>
              <a:defRPr b="1" sz="2000"/>
            </a:pPr>
            <a:r>
              <a:t>PRESENTATION GUIDELINES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b="1" sz="2000"/>
            </a:pPr>
            <a:r>
              <a:t>Time limit: </a:t>
            </a:r>
            <a:r>
              <a:rPr b="0"/>
              <a:t>Please, keep in mind that podium speakers have 15 minutes for their presentation, with 5 minutes additional for questions.</a:t>
            </a:r>
            <a:endParaRPr b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b="1" sz="2000"/>
            </a:pPr>
            <a:r>
              <a:t>Language: </a:t>
            </a:r>
            <a:r>
              <a:rPr b="0"/>
              <a:t>Presentations must be written and given in English.</a:t>
            </a:r>
            <a:endParaRPr b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b="1" sz="2000"/>
            </a:pPr>
            <a:r>
              <a:t>Branding: </a:t>
            </a:r>
            <a:r>
              <a:rPr b="0"/>
              <a:t>Company logos are permitted only on the last slide (acknowledgments).</a:t>
            </a:r>
            <a:endParaRPr b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b="1" sz="2000"/>
            </a:pPr>
            <a:r>
              <a:t>Structure: </a:t>
            </a:r>
            <a:r>
              <a:rPr b="0"/>
              <a:t>Please, respect the following structure for your presentation:</a:t>
            </a:r>
            <a:endParaRPr b="0"/>
          </a:p>
          <a:p>
            <a:pPr lvl="8" marL="1008000" indent="-514350">
              <a:lnSpc>
                <a:spcPct val="100000"/>
              </a:lnSpc>
              <a:spcBef>
                <a:spcPts val="1200"/>
              </a:spcBef>
              <a:buSzPct val="100000"/>
              <a:buAutoNum type="arabicPeriod" startAt="1"/>
              <a:defRPr sz="2000"/>
            </a:pPr>
            <a:r>
              <a:t>Context/Introduction/Challenges</a:t>
            </a:r>
          </a:p>
          <a:p>
            <a:pPr lvl="8" marL="1008000" indent="-514350">
              <a:lnSpc>
                <a:spcPct val="100000"/>
              </a:lnSpc>
              <a:spcBef>
                <a:spcPts val="1200"/>
              </a:spcBef>
              <a:buSzPct val="100000"/>
              <a:buAutoNum type="arabicPeriod" startAt="1"/>
              <a:defRPr sz="2000"/>
            </a:pPr>
            <a:r>
              <a:t>Scientific Proposal/Material &amp; Methods/Results</a:t>
            </a:r>
          </a:p>
          <a:p>
            <a:pPr lvl="8" marL="1008000" indent="-514350">
              <a:lnSpc>
                <a:spcPct val="100000"/>
              </a:lnSpc>
              <a:spcBef>
                <a:spcPts val="1200"/>
              </a:spcBef>
              <a:buSzPct val="100000"/>
              <a:buAutoNum type="arabicPeriod" startAt="1"/>
              <a:defRPr sz="2000"/>
            </a:pPr>
            <a:r>
              <a:t>Take Home Messages/Key Learnings/Conclusion.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 b="1" sz="2000"/>
            </a:pPr>
          </a:p>
          <a:p>
            <a:pPr>
              <a:lnSpc>
                <a:spcPct val="100000"/>
              </a:lnSpc>
              <a:spcBef>
                <a:spcPts val="1200"/>
              </a:spcBef>
              <a:defRPr b="1" sz="2000"/>
            </a:pPr>
            <a:r>
              <a:t>RECOMMENDATIONS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b="1" sz="2000"/>
            </a:pPr>
            <a:r>
              <a:t>Format: </a:t>
            </a:r>
          </a:p>
          <a:p>
            <a:pPr lvl="2" marL="1008000" indent="-457200">
              <a:lnSpc>
                <a:spcPct val="100000"/>
              </a:lnSpc>
              <a:spcBef>
                <a:spcPts val="1200"/>
              </a:spcBef>
              <a:buSzPct val="100000"/>
              <a:buFont typeface="Courier New"/>
              <a:buChar char="o"/>
              <a:defRPr sz="2000"/>
            </a:pPr>
            <a:r>
              <a:t>PowerPoint (.pptx) format is required.</a:t>
            </a:r>
          </a:p>
          <a:p>
            <a:pPr lvl="2" marL="1008000" indent="-457200">
              <a:lnSpc>
                <a:spcPct val="100000"/>
              </a:lnSpc>
              <a:spcBef>
                <a:spcPts val="1200"/>
              </a:spcBef>
              <a:buSzPct val="100000"/>
              <a:buFont typeface="Courier New"/>
              <a:buChar char="o"/>
              <a:defRPr sz="2000"/>
            </a:pPr>
            <a:r>
              <a:t>Widescreen (16:9 / 1920x1080px) aspect ratio is recommended.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b="1" sz="2000"/>
            </a:pPr>
            <a:r>
              <a:t>Font:</a:t>
            </a:r>
          </a:p>
          <a:p>
            <a:pPr marL="1008000" indent="-457200">
              <a:lnSpc>
                <a:spcPct val="100000"/>
              </a:lnSpc>
              <a:spcBef>
                <a:spcPts val="1200"/>
              </a:spcBef>
              <a:buSzPct val="100000"/>
              <a:buFont typeface="Courier New"/>
              <a:buChar char="o"/>
              <a:defRPr sz="2000"/>
            </a:pPr>
            <a:r>
              <a:t>Arial font is required.</a:t>
            </a:r>
          </a:p>
          <a:p>
            <a:pPr marL="1008000" indent="-457200">
              <a:lnSpc>
                <a:spcPct val="100000"/>
              </a:lnSpc>
              <a:spcBef>
                <a:spcPts val="1200"/>
              </a:spcBef>
              <a:buSzPct val="100000"/>
              <a:buFont typeface="Courier New"/>
              <a:buChar char="o"/>
              <a:defRPr sz="2000"/>
            </a:pPr>
            <a:r>
              <a:t>Minimum font size: 28 points. To check: look at your screen from 5 ft (1,5m) away, and then from 6 ft (2m). If you cannot read it, your audience will not either!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b="1" sz="2000"/>
            </a:pPr>
            <a:r>
              <a:t>Color: </a:t>
            </a:r>
            <a:r>
              <a:rPr b="0"/>
              <a:t>Use easily readable colors.</a:t>
            </a:r>
            <a:endParaRPr b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SzPct val="100000"/>
              <a:buChar char="▪"/>
              <a:defRPr b="1" sz="2000"/>
            </a:pPr>
            <a:r>
              <a:t>Multimedia: </a:t>
            </a:r>
            <a:r>
              <a:rPr b="0"/>
              <a:t>All images, visuals, and sound files must be free of copyright restrictions and in high definition (HD) quality.</a:t>
            </a:r>
          </a:p>
        </p:txBody>
      </p:sp>
      <p:pic>
        <p:nvPicPr>
          <p:cNvPr id="177" name="banner_power_point.pdf" descr="banner_power_point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2651516"/>
            <a:ext cx="24384001" cy="1103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4155" y="-250757"/>
            <a:ext cx="24632311" cy="14217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banner_power_point.pdf" descr="banner_power_point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2630074"/>
            <a:ext cx="24384001" cy="1103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ZoneTexte 1"/>
          <p:cNvSpPr txBox="1"/>
          <p:nvPr/>
        </p:nvSpPr>
        <p:spPr>
          <a:xfrm>
            <a:off x="10976906" y="6059952"/>
            <a:ext cx="4263393" cy="101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b="1" sz="6000"/>
            </a:lvl1pPr>
          </a:lstStyle>
          <a:p>
            <a:pPr/>
            <a:r>
              <a:t>LOGO</a:t>
            </a:r>
          </a:p>
        </p:txBody>
      </p:sp>
      <p:sp>
        <p:nvSpPr>
          <p:cNvPr id="183" name="Rectangle 2"/>
          <p:cNvSpPr/>
          <p:nvPr/>
        </p:nvSpPr>
        <p:spPr>
          <a:xfrm>
            <a:off x="4112853" y="3424978"/>
            <a:ext cx="15632437" cy="6289247"/>
          </a:xfrm>
          <a:prstGeom prst="rect">
            <a:avLst/>
          </a:prstGeom>
          <a:ln w="12700">
            <a:solidFill>
              <a:srgbClr val="000000"/>
            </a:solidFill>
            <a:prstDash val="lgDashDotDot"/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84" name="banner_power_point.pdf" descr="banner_power_poin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630074"/>
            <a:ext cx="24384001" cy="1103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0C31909CF0E843996ECF6A0D4DD01B" ma:contentTypeVersion="19" ma:contentTypeDescription="Crée un document." ma:contentTypeScope="" ma:versionID="7f239a78adaaa3338c9a34717943447a">
  <xsd:schema xmlns:xsd="http://www.w3.org/2001/XMLSchema" xmlns:xs="http://www.w3.org/2001/XMLSchema" xmlns:p="http://schemas.microsoft.com/office/2006/metadata/properties" xmlns:ns2="bc2e13d1-6b21-4793-ba57-d3265695bcec" xmlns:ns3="e6d1e8dc-ae48-44c6-ba60-2b1f44f429ff" targetNamespace="http://schemas.microsoft.com/office/2006/metadata/properties" ma:root="true" ma:fieldsID="666790997540524e2239511dc4e48cf7" ns2:_="" ns3:_="">
    <xsd:import namespace="bc2e13d1-6b21-4793-ba57-d3265695bcec"/>
    <xsd:import namespace="e6d1e8dc-ae48-44c6-ba60-2b1f44f429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OCR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Taillefichi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e13d1-6b21-4793-ba57-d3265695b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e67580e7-f881-43d4-98ba-b949f93934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aillefichier" ma:index="25" nillable="true" ma:displayName="Taille fichier" ma:decimals="2" ma:format="Dropdown" ma:internalName="Taillefichier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1e8dc-ae48-44c6-ba60-2b1f44f429f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d086933-4f35-4e47-86cf-f84122ab38c7}" ma:internalName="TaxCatchAll" ma:showField="CatchAllData" ma:web="e6d1e8dc-ae48-44c6-ba60-2b1f44f429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d1e8dc-ae48-44c6-ba60-2b1f44f429ff" xsi:nil="true"/>
    <lcf76f155ced4ddcb4097134ff3c332f xmlns="bc2e13d1-6b21-4793-ba57-d3265695bcec">
      <Terms xmlns="http://schemas.microsoft.com/office/infopath/2007/PartnerControls"/>
    </lcf76f155ced4ddcb4097134ff3c332f>
    <Taillefichier xmlns="bc2e13d1-6b21-4793-ba57-d3265695bcec" xsi:nil="true"/>
  </documentManagement>
</p:properties>
</file>

<file path=customXml/itemProps1.xml><?xml version="1.0" encoding="utf-8"?>
<ds:datastoreItem xmlns:ds="http://schemas.openxmlformats.org/officeDocument/2006/customXml" ds:itemID="{E10E0159-1345-4AF0-B6C9-2204B36567A2}"/>
</file>

<file path=customXml/itemProps2.xml><?xml version="1.0" encoding="utf-8"?>
<ds:datastoreItem xmlns:ds="http://schemas.openxmlformats.org/officeDocument/2006/customXml" ds:itemID="{AD72E2A0-B16C-4CE8-A268-D235A2E965C1}"/>
</file>

<file path=customXml/itemProps3.xml><?xml version="1.0" encoding="utf-8"?>
<ds:datastoreItem xmlns:ds="http://schemas.openxmlformats.org/officeDocument/2006/customXml" ds:itemID="{AAFDAB58-311F-4B4B-8516-DB8214A4CA3D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0x010100340C31909CF0E843996ECF6A0D4DD01B</vt:lpwstr>
  </property>
</Properties>
</file>